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  <p:sldMasterId id="214748373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Urbanist Medium"/>
      <p:regular r:id="rId29"/>
      <p:bold r:id="rId30"/>
      <p:italic r:id="rId31"/>
      <p:boldItalic r:id="rId32"/>
    </p:embeddedFont>
    <p:embeddedFont>
      <p:font typeface="Urbanist SemiBold"/>
      <p:regular r:id="rId33"/>
      <p:bold r:id="rId34"/>
      <p:italic r:id="rId35"/>
      <p:boldItalic r:id="rId36"/>
    </p:embeddedFont>
    <p:embeddedFont>
      <p:font typeface="Urbanis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UrbanistMedium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rbanistMedium-italic.fntdata"/><Relationship Id="rId30" Type="http://schemas.openxmlformats.org/officeDocument/2006/relationships/font" Target="fonts/UrbanistMedium-bold.fntdata"/><Relationship Id="rId11" Type="http://schemas.openxmlformats.org/officeDocument/2006/relationships/slide" Target="slides/slide4.xml"/><Relationship Id="rId33" Type="http://schemas.openxmlformats.org/officeDocument/2006/relationships/font" Target="fonts/UrbanistSemiBold-regular.fntdata"/><Relationship Id="rId10" Type="http://schemas.openxmlformats.org/officeDocument/2006/relationships/slide" Target="slides/slide3.xml"/><Relationship Id="rId32" Type="http://schemas.openxmlformats.org/officeDocument/2006/relationships/font" Target="fonts/UrbanistMedium-boldItalic.fntdata"/><Relationship Id="rId13" Type="http://schemas.openxmlformats.org/officeDocument/2006/relationships/slide" Target="slides/slide6.xml"/><Relationship Id="rId35" Type="http://schemas.openxmlformats.org/officeDocument/2006/relationships/font" Target="fonts/UrbanistSemiBold-italic.fntdata"/><Relationship Id="rId12" Type="http://schemas.openxmlformats.org/officeDocument/2006/relationships/slide" Target="slides/slide5.xml"/><Relationship Id="rId34" Type="http://schemas.openxmlformats.org/officeDocument/2006/relationships/font" Target="fonts/UrbanistSemiBold-bold.fntdata"/><Relationship Id="rId15" Type="http://schemas.openxmlformats.org/officeDocument/2006/relationships/slide" Target="slides/slide8.xml"/><Relationship Id="rId37" Type="http://schemas.openxmlformats.org/officeDocument/2006/relationships/font" Target="fonts/Urbanist-regular.fntdata"/><Relationship Id="rId14" Type="http://schemas.openxmlformats.org/officeDocument/2006/relationships/slide" Target="slides/slide7.xml"/><Relationship Id="rId36" Type="http://schemas.openxmlformats.org/officeDocument/2006/relationships/font" Target="fonts/UrbanistSemiBold-boldItalic.fntdata"/><Relationship Id="rId17" Type="http://schemas.openxmlformats.org/officeDocument/2006/relationships/slide" Target="slides/slide10.xml"/><Relationship Id="rId39" Type="http://schemas.openxmlformats.org/officeDocument/2006/relationships/font" Target="fonts/Urbanist-italic.fntdata"/><Relationship Id="rId16" Type="http://schemas.openxmlformats.org/officeDocument/2006/relationships/slide" Target="slides/slide9.xml"/><Relationship Id="rId38" Type="http://schemas.openxmlformats.org/officeDocument/2006/relationships/font" Target="fonts/Urbanist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bb53cfb8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bb53cfb8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bb53cfb87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bb53cfb87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bb53cfb873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bb53cfb873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bb53cfb873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bb53cfb873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bb53cfb873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bb53cfb873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bb53cfb873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bb53cfb873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bb53cfb87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bb53cfb87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bb53cfb87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bb53cfb87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bb53cfb873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bb53cfb873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bb53cfb873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bb53cfb87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3bbb22b8c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3bbb22b8c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bb53cfb87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bb53cfb87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bbb22b8c8d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3bbb22b8c8d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bb53cfb873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bb53cfb873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bb53cfb873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bb53cfb873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bb53cfb873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bb53cfb873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bb53cfb87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bb53cfb87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bb53cfb873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bb53cfb873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bb53cfb873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bb53cfb87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bb53cfb873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bb53cfb873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bb53cfb8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bb53cfb8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5" name="Google Shape;485;p5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6" name="Google Shape;486;p5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9" name="Google Shape;489;p5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92" name="Google Shape;492;p5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4" name="Google Shape;494;p5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96" name="Google Shape;496;p5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1" name="Google Shape;501;p5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2" name="Google Shape;502;p5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3" name="Google Shape;503;p5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4" name="Google Shape;504;p5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05" name="Google Shape;505;p5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8" name="Google Shape;508;p5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5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0" name="Google Shape;510;p5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2" name="Google Shape;512;p5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3" name="Google Shape;513;p5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14" name="Google Shape;514;p5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6" name="Google Shape;516;p5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7" name="Google Shape;517;p5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18" name="Google Shape;518;p5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5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4" name="Google Shape;524;p5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26" name="Google Shape;526;p5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7" name="Google Shape;527;p5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8" name="Google Shape;528;p5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29" name="Google Shape;529;p5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31" name="Google Shape;531;p5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7" name="Google Shape;537;p5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5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541" name="Google Shape;541;p5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2" name="Google Shape;542;p5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3" name="Google Shape;543;p5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4" name="Google Shape;544;p5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5" name="Google Shape;545;p5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6" name="Google Shape;546;p5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547" name="Google Shape;547;p5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1" name="Google Shape;551;p5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2" name="Google Shape;552;p5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3" name="Google Shape;553;p5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4" name="Google Shape;554;p5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6" name="Google Shape;556;p5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7" name="Google Shape;557;p5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8" name="Google Shape;558;p5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59" name="Google Shape;559;p5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0" name="Google Shape;560;p5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61" name="Google Shape;561;p5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5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5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5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5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6" name="Google Shape;566;p5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7" name="Google Shape;567;p5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8" name="Google Shape;568;p5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1" name="Google Shape;571;p6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2" name="Google Shape;572;p6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3" name="Google Shape;573;p6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4" name="Google Shape;574;p6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75" name="Google Shape;575;p6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6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7" name="Google Shape;577;p6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78" name="Google Shape;578;p6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79" name="Google Shape;579;p6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0" name="Google Shape;580;p6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1" name="Google Shape;581;p6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3" name="Google Shape;583;p6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4" name="Google Shape;584;p6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5" name="Google Shape;585;p6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6" name="Google Shape;586;p6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87" name="Google Shape;587;p6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89" name="Google Shape;589;p6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590" name="Google Shape;590;p6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591" name="Google Shape;591;p6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592" name="Google Shape;592;p6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6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4" name="Google Shape;594;p6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598" name="Google Shape;598;p6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02" name="Google Shape;602;p6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6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7" name="Google Shape;607;p6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8" name="Google Shape;608;p6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609" name="Google Shape;609;p6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610" name="Google Shape;610;p6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611" name="Google Shape;611;p6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612" name="Google Shape;612;p6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3" name="Google Shape;613;p6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4" name="Google Shape;614;p6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5" name="Google Shape;615;p6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6" name="Google Shape;616;p6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17" name="Google Shape;617;p6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18" name="Google Shape;618;p6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19" name="Google Shape;619;p6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0" name="Google Shape;620;p6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1" name="Google Shape;621;p6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2" name="Google Shape;622;p6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3" name="Google Shape;623;p6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4" name="Google Shape;624;p6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5" name="Google Shape;625;p6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26" name="Google Shape;626;p6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627" name="Google Shape;627;p6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8" name="Google Shape;628;p6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9" name="Google Shape;629;p6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630" name="Google Shape;630;p6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6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634" name="Google Shape;634;p6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6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36" name="Google Shape;636;p6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7" name="Google Shape;637;p6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8" name="Google Shape;638;p6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9" name="Google Shape;639;p6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0" name="Google Shape;640;p6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47" name="Google Shape;647;p6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648" name="Google Shape;648;p6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49" name="Google Shape;649;p6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0" name="Google Shape;650;p6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1" name="Google Shape;651;p6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52" name="Google Shape;652;p6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653" name="Google Shape;653;p6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6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8" name="Google Shape;658;p6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0" name="Google Shape;660;p6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1" name="Google Shape;661;p6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2" name="Google Shape;662;p6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3" name="Google Shape;663;p6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4" name="Google Shape;664;p6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5" name="Google Shape;665;p6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6" name="Google Shape;666;p6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7" name="Google Shape;667;p6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68" name="Google Shape;668;p6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69" name="Google Shape;669;p6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0" name="Google Shape;670;p6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671" name="Google Shape;671;p6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3" name="Google Shape;673;p6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4" name="Google Shape;674;p6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677" name="Google Shape;677;p6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8" name="Google Shape;678;p6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79" name="Google Shape;679;p6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680" name="Google Shape;680;p6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6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2" name="Google Shape;682;p6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3" name="Google Shape;683;p6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4" name="Google Shape;684;p6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5" name="Google Shape;685;p6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6" name="Google Shape;686;p6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7" name="Google Shape;687;p6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8" name="Google Shape;688;p6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9" name="Google Shape;689;p6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0" name="Google Shape;690;p6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1" name="Google Shape;691;p6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2" name="Google Shape;692;p6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93" name="Google Shape;693;p6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6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6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9" name="Google Shape;699;p6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0" name="Google Shape;700;p6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1" name="Google Shape;701;p6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2" name="Google Shape;702;p6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6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4" name="Google Shape;704;p6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5" name="Google Shape;705;p6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6" name="Google Shape;706;p6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07" name="Google Shape;707;p6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8" name="Google Shape;708;p6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9" name="Google Shape;709;p6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0" name="Google Shape;710;p6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6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2" name="Google Shape;712;p6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13" name="Google Shape;713;p6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4" name="Google Shape;714;p6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5" name="Google Shape;715;p6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6" name="Google Shape;716;p6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19" name="Google Shape;719;p6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6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1" name="Google Shape;721;p6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2" name="Google Shape;722;p6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23" name="Google Shape;723;p6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6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25" name="Google Shape;725;p6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6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7" name="Google Shape;727;p6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8" name="Google Shape;728;p6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9" name="Google Shape;729;p6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0" name="Google Shape;730;p6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3" name="Google Shape;733;p6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4" name="Google Shape;734;p6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35" name="Google Shape;735;p6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6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7" name="Google Shape;737;p6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8" name="Google Shape;738;p6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9" name="Google Shape;739;p6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0" name="Google Shape;740;p6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6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2" name="Google Shape;742;p6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6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4" name="Google Shape;744;p6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745" name="Google Shape;745;p6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6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48" name="Google Shape;748;p6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49" name="Google Shape;749;p6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0" name="Google Shape;750;p6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1" name="Google Shape;751;p6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2" name="Google Shape;752;p6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3" name="Google Shape;753;p6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4" name="Google Shape;754;p6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5" name="Google Shape;755;p6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6" name="Google Shape;756;p6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7" name="Google Shape;757;p6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58" name="Google Shape;758;p6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9" name="Google Shape;759;p6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63" name="Google Shape;763;p7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4" name="Google Shape;764;p7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65" name="Google Shape;765;p7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6" name="Google Shape;766;p7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67" name="Google Shape;767;p7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68" name="Google Shape;768;p7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69" name="Google Shape;769;p7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70" name="Google Shape;770;p7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71" name="Google Shape;771;p7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7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4" name="Google Shape;774;p7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5" name="Google Shape;775;p7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6" name="Google Shape;776;p7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77" name="Google Shape;777;p7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79" name="Google Shape;779;p7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0" name="Google Shape;780;p7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781" name="Google Shape;781;p7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" name="Google Shape;782;p7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3" name="Google Shape;783;p7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4" name="Google Shape;784;p7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5" name="Google Shape;785;p7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6" name="Google Shape;786;p7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787" name="Google Shape;787;p7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1" name="Google Shape;791;p7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2" name="Google Shape;792;p7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93" name="Google Shape;793;p7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7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5" name="Google Shape;795;p7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6" name="Google Shape;796;p7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7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798" name="Google Shape;798;p7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7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0" name="Google Shape;800;p7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801" name="Google Shape;801;p7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802" name="Google Shape;802;p7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3" name="Google Shape;803;p7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4" name="Google Shape;804;p7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05" name="Google Shape;805;p7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8" name="Google Shape;808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3" name="Google Shape;81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6" name="Google Shape;816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7" name="Google Shape;817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2" name="Google Shape;822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7" name="Google Shape;827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8" name="Google Shape;828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3" name="Google Shape;833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8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8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9" name="Google Shape;839;p8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0" name="Google Shape;840;p8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1" name="Google Shape;841;p8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2" name="Google Shape;842;p8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8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6" name="Google Shape;846;p8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9" name="Google Shape;849;p8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0" name="Google Shape;850;p8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1" name="Google Shape;851;p8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2" name="Google Shape;852;p8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5" name="Google Shape;855;p8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6" name="Google Shape;856;p8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7" name="Google Shape;857;p8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8" name="Google Shape;858;p8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9" name="Google Shape;859;p8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8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3" name="Google Shape;863;p8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4" name="Google Shape;864;p8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8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6" name="Google Shape;866;p8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7" name="Google Shape;867;p8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8" name="Google Shape;868;p8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9" name="Google Shape;869;p8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0" name="Google Shape;870;p8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3" name="Google Shape;873;p8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6" name="Google Shape;876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1" name="Google Shape;881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4" name="Google Shape;884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Google Shape;888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1" name="Google Shape;891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2" name="Google Shape;892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9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9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9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9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9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2" name="Google Shape;902;p9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9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9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9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0" name="Google Shape;480;p5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81" name="Google Shape;481;p5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Relationship Id="rId5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30.jpg"/><Relationship Id="rId5" Type="http://schemas.openxmlformats.org/officeDocument/2006/relationships/image" Target="../media/image20.jpg"/><Relationship Id="rId6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3"/>
          <p:cNvSpPr txBox="1"/>
          <p:nvPr>
            <p:ph type="title"/>
          </p:nvPr>
        </p:nvSpPr>
        <p:spPr>
          <a:xfrm>
            <a:off x="468700" y="745438"/>
            <a:ext cx="74880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000">
                <a:solidFill>
                  <a:schemeClr val="lt1"/>
                </a:solidFill>
              </a:rPr>
              <a:t>404 sleep not found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911" name="Google Shape;911;p93"/>
          <p:cNvSpPr txBox="1"/>
          <p:nvPr>
            <p:ph idx="1" type="subTitle"/>
          </p:nvPr>
        </p:nvSpPr>
        <p:spPr>
          <a:xfrm>
            <a:off x="590800" y="1549488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needfinding report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912" name="Google Shape;912;p9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913" name="Google Shape;913;p93"/>
          <p:cNvSpPr txBox="1"/>
          <p:nvPr>
            <p:ph idx="7" type="subTitle"/>
          </p:nvPr>
        </p:nvSpPr>
        <p:spPr>
          <a:xfrm>
            <a:off x="462391" y="4146063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cmpsc 185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23, 2026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2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insight/need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 rugged brown and white texture, like hundreds of tiny threads." id="1017" name="Google Shape;1017;p10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018" name="Google Shape;1018;p102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insight: </a:t>
            </a:r>
            <a:r>
              <a:rPr lang="en" sz="1800"/>
              <a:t>sleep experts</a:t>
            </a:r>
            <a:r>
              <a:rPr lang="en" sz="1800"/>
              <a:t> know the correct sleep habits, but life often gets in the way of proper execution</a:t>
            </a:r>
            <a:endParaRPr sz="1800"/>
          </a:p>
        </p:txBody>
      </p:sp>
      <p:sp>
        <p:nvSpPr>
          <p:cNvPr id="1019" name="Google Shape;1019;p102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20" name="Google Shape;1020;p102"/>
          <p:cNvSpPr txBox="1"/>
          <p:nvPr>
            <p:ph idx="3" type="title"/>
          </p:nvPr>
        </p:nvSpPr>
        <p:spPr>
          <a:xfrm>
            <a:off x="4591800" y="24452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</a:t>
            </a: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: </a:t>
            </a:r>
            <a:r>
              <a:rPr lang="en" sz="1800"/>
              <a:t>people who know good sleep habits often </a:t>
            </a: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</a:t>
            </a:r>
            <a:r>
              <a:rPr lang="en" sz="1800"/>
              <a:t> more time to be able to sleep the proper amounts and sort out the things in life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3"/>
          <p:cNvSpPr/>
          <p:nvPr/>
        </p:nvSpPr>
        <p:spPr>
          <a:xfrm>
            <a:off x="5691950" y="22912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6" name="Google Shape;1026;p103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participants</a:t>
            </a:r>
            <a:endParaRPr/>
          </a:p>
        </p:txBody>
      </p:sp>
      <p:sp>
        <p:nvSpPr>
          <p:cNvPr id="1027" name="Google Shape;1027;p103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</a:t>
            </a:r>
            <a:endParaRPr/>
          </a:p>
        </p:txBody>
      </p:sp>
      <p:sp>
        <p:nvSpPr>
          <p:cNvPr id="1028" name="Google Shape;1028;p10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29" name="Google Shape;1029;p103" title="Gemini_Generated_Image_jwxlehjwxlehjwxl.pn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650" y="2429225"/>
            <a:ext cx="1885500" cy="1885500"/>
          </a:xfrm>
          <a:prstGeom prst="ellipse">
            <a:avLst/>
          </a:prstGeom>
        </p:spPr>
      </p:pic>
      <p:sp>
        <p:nvSpPr>
          <p:cNvPr id="1030" name="Google Shape;1030;p103"/>
          <p:cNvSpPr txBox="1"/>
          <p:nvPr>
            <p:ph idx="6" type="body"/>
          </p:nvPr>
        </p:nvSpPr>
        <p:spPr>
          <a:xfrm>
            <a:off x="5871500" y="2600825"/>
            <a:ext cx="2864700" cy="1542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occupation</a:t>
            </a:r>
            <a:r>
              <a:rPr b="1" lang="en" sz="1800"/>
              <a:t>:</a:t>
            </a:r>
            <a:r>
              <a:rPr lang="en" sz="1800"/>
              <a:t> </a:t>
            </a:r>
            <a:r>
              <a:rPr lang="en" sz="1800"/>
              <a:t>l</a:t>
            </a:r>
            <a:r>
              <a:rPr lang="en" sz="1800"/>
              <a:t>arge language model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interview</a:t>
            </a:r>
            <a:r>
              <a:rPr lang="en" sz="1800"/>
              <a:t> </a:t>
            </a:r>
            <a:r>
              <a:rPr b="1" lang="en" sz="1800"/>
              <a:t>length: </a:t>
            </a:r>
            <a:r>
              <a:rPr lang="en" sz="1800"/>
              <a:t>25 mins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</a:t>
            </a:r>
            <a:r>
              <a:rPr b="1" lang="en" sz="1800"/>
              <a:t>ocation: </a:t>
            </a:r>
            <a:r>
              <a:rPr lang="en" sz="1800"/>
              <a:t>g</a:t>
            </a:r>
            <a:r>
              <a:rPr lang="en" sz="1800"/>
              <a:t>oogle chrome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1" name="Google Shape;1031;p103"/>
          <p:cNvSpPr txBox="1"/>
          <p:nvPr>
            <p:ph idx="8" type="subTitle"/>
          </p:nvPr>
        </p:nvSpPr>
        <p:spPr>
          <a:xfrm>
            <a:off x="238800" y="2230657"/>
            <a:ext cx="2824500" cy="22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if I went to sleep all students would fail</a:t>
            </a:r>
            <a:r>
              <a:rPr lang="en"/>
              <a:t>”</a:t>
            </a:r>
            <a:endParaRPr/>
          </a:p>
        </p:txBody>
      </p:sp>
      <p:sp>
        <p:nvSpPr>
          <p:cNvPr id="1032" name="Google Shape;1032;p103"/>
          <p:cNvSpPr/>
          <p:nvPr/>
        </p:nvSpPr>
        <p:spPr>
          <a:xfrm rot="1230">
            <a:off x="4047979" y="3125311"/>
            <a:ext cx="838800" cy="23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37" name="Google Shape;1037;p104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4" title="gemini sleep empathy map (1).png"/>
          <p:cNvPicPr preferRelativeResize="0"/>
          <p:nvPr/>
        </p:nvPicPr>
        <p:blipFill rotWithShape="1">
          <a:blip r:embed="rId4">
            <a:alphaModFix/>
          </a:blip>
          <a:srcRect b="0" l="0" r="0" t="11512"/>
          <a:stretch/>
        </p:blipFill>
        <p:spPr>
          <a:xfrm>
            <a:off x="653200" y="0"/>
            <a:ext cx="7931500" cy="53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4" title="Gemini_Generated_Image_jwxlehjwxlehjwxl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0800" y="1969509"/>
            <a:ext cx="1204500" cy="1204500"/>
          </a:xfrm>
          <a:prstGeom prst="ellipse">
            <a:avLst/>
          </a:prstGeom>
        </p:spPr>
      </p:pic>
      <p:sp>
        <p:nvSpPr>
          <p:cNvPr id="1040" name="Google Shape;1040;p10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41" name="Google Shape;1041;p104"/>
          <p:cNvSpPr/>
          <p:nvPr/>
        </p:nvSpPr>
        <p:spPr>
          <a:xfrm rot="1806">
            <a:off x="4286551" y="2418003"/>
            <a:ext cx="570900" cy="2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46" name="Google Shape;1046;p105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05" title="gemini sleep empathy map.png"/>
          <p:cNvPicPr preferRelativeResize="0"/>
          <p:nvPr/>
        </p:nvPicPr>
        <p:blipFill rotWithShape="1">
          <a:blip r:embed="rId4">
            <a:alphaModFix/>
          </a:blip>
          <a:srcRect b="0" l="0" r="0" t="11095"/>
          <a:stretch/>
        </p:blipFill>
        <p:spPr>
          <a:xfrm>
            <a:off x="689825" y="-3250"/>
            <a:ext cx="7858248" cy="53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5" title="Gemini_Generated_Image_jwxlehjwxlehjwxl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0800" y="1969509"/>
            <a:ext cx="1204500" cy="1204500"/>
          </a:xfrm>
          <a:prstGeom prst="ellipse">
            <a:avLst/>
          </a:prstGeom>
        </p:spPr>
      </p:pic>
      <p:sp>
        <p:nvSpPr>
          <p:cNvPr id="1049" name="Google Shape;1049;p10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50" name="Google Shape;1050;p105"/>
          <p:cNvSpPr/>
          <p:nvPr/>
        </p:nvSpPr>
        <p:spPr>
          <a:xfrm rot="1806">
            <a:off x="4286551" y="2418003"/>
            <a:ext cx="570900" cy="2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6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insight/need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 rugged brown and white texture, like hundreds of tiny threads." id="1056" name="Google Shape;1056;p10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057" name="Google Shape;1057;p106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insight: </a:t>
            </a:r>
            <a:r>
              <a:rPr lang="en" sz="1800"/>
              <a:t>average bad sleeper knows what they are doing is wrong but does not have the willpower to fix it</a:t>
            </a:r>
            <a:endParaRPr sz="1800"/>
          </a:p>
        </p:txBody>
      </p:sp>
      <p:sp>
        <p:nvSpPr>
          <p:cNvPr id="1058" name="Google Shape;1058;p106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59" name="Google Shape;1059;p106"/>
          <p:cNvSpPr txBox="1"/>
          <p:nvPr>
            <p:ph idx="3" type="title"/>
          </p:nvPr>
        </p:nvSpPr>
        <p:spPr>
          <a:xfrm>
            <a:off x="4591800" y="24452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need: </a:t>
            </a:r>
            <a:r>
              <a:rPr lang="en" sz="1800"/>
              <a:t>people who struggle with sleep habits often </a:t>
            </a: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</a:t>
            </a:r>
            <a:r>
              <a:rPr lang="en" sz="1800"/>
              <a:t> better </a:t>
            </a:r>
            <a:r>
              <a:rPr lang="en" sz="1800"/>
              <a:t>discipline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7"/>
          <p:cNvSpPr/>
          <p:nvPr/>
        </p:nvSpPr>
        <p:spPr>
          <a:xfrm>
            <a:off x="5567200" y="2291225"/>
            <a:ext cx="34020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65" name="Google Shape;1065;p107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participants</a:t>
            </a:r>
            <a:endParaRPr/>
          </a:p>
        </p:txBody>
      </p:sp>
      <p:sp>
        <p:nvSpPr>
          <p:cNvPr id="1066" name="Google Shape;1066;p107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uddha</a:t>
            </a:r>
            <a:endParaRPr/>
          </a:p>
        </p:txBody>
      </p:sp>
      <p:sp>
        <p:nvSpPr>
          <p:cNvPr id="1067" name="Google Shape;1067;p10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068" name="Google Shape;1068;p10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6934" l="0" r="0" t="6925"/>
          <a:stretch/>
        </p:blipFill>
        <p:spPr>
          <a:xfrm>
            <a:off x="3462275" y="2395050"/>
            <a:ext cx="1885500" cy="1885500"/>
          </a:xfrm>
          <a:prstGeom prst="ellipse">
            <a:avLst/>
          </a:prstGeom>
        </p:spPr>
      </p:pic>
      <p:sp>
        <p:nvSpPr>
          <p:cNvPr id="1069" name="Google Shape;1069;p107"/>
          <p:cNvSpPr txBox="1"/>
          <p:nvPr>
            <p:ph idx="6" type="body"/>
          </p:nvPr>
        </p:nvSpPr>
        <p:spPr>
          <a:xfrm>
            <a:off x="5746750" y="2600825"/>
            <a:ext cx="3551400" cy="1542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occupation:</a:t>
            </a:r>
            <a:r>
              <a:rPr lang="en" sz="1800"/>
              <a:t> clinical psychologist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interview length:</a:t>
            </a:r>
            <a:r>
              <a:rPr lang="en" sz="1800"/>
              <a:t> 16 mins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location:</a:t>
            </a:r>
            <a:r>
              <a:rPr lang="en" sz="1800"/>
              <a:t> his place of 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0" name="Google Shape;1070;p107"/>
          <p:cNvSpPr txBox="1"/>
          <p:nvPr>
            <p:ph idx="8" type="subTitle"/>
          </p:nvPr>
        </p:nvSpPr>
        <p:spPr>
          <a:xfrm>
            <a:off x="238800" y="2230657"/>
            <a:ext cx="2824500" cy="22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“bed is pretty much just for sleeping and f</a:t>
            </a:r>
            <a:r>
              <a:rPr lang="en"/>
              <a:t>*****</a:t>
            </a:r>
            <a:r>
              <a:rPr lang="en"/>
              <a:t>g”</a:t>
            </a:r>
            <a:endParaRPr/>
          </a:p>
        </p:txBody>
      </p:sp>
      <p:sp>
        <p:nvSpPr>
          <p:cNvPr id="1071" name="Google Shape;1071;p107"/>
          <p:cNvSpPr/>
          <p:nvPr/>
        </p:nvSpPr>
        <p:spPr>
          <a:xfrm rot="1806">
            <a:off x="4119576" y="2776378"/>
            <a:ext cx="570900" cy="2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76" name="Google Shape;1076;p108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08" title="turi sleep empathy map (2).png"/>
          <p:cNvPicPr preferRelativeResize="0"/>
          <p:nvPr/>
        </p:nvPicPr>
        <p:blipFill rotWithShape="1">
          <a:blip r:embed="rId4">
            <a:alphaModFix/>
          </a:blip>
          <a:srcRect b="4586" l="0" r="0" t="4586"/>
          <a:stretch/>
        </p:blipFill>
        <p:spPr>
          <a:xfrm>
            <a:off x="540979" y="-463025"/>
            <a:ext cx="8155940" cy="56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08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6934" l="0" r="0" t="6925"/>
          <a:stretch/>
        </p:blipFill>
        <p:spPr>
          <a:xfrm>
            <a:off x="3969750" y="1969509"/>
            <a:ext cx="1204500" cy="1204500"/>
          </a:xfrm>
          <a:prstGeom prst="ellipse">
            <a:avLst/>
          </a:prstGeom>
        </p:spPr>
      </p:pic>
      <p:sp>
        <p:nvSpPr>
          <p:cNvPr id="1079" name="Google Shape;1079;p10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80" name="Google Shape;1080;p108"/>
          <p:cNvSpPr/>
          <p:nvPr/>
        </p:nvSpPr>
        <p:spPr>
          <a:xfrm rot="2080">
            <a:off x="4371150" y="2215300"/>
            <a:ext cx="495900" cy="13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85" name="Google Shape;1085;p109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9" title="turi sleep empathy map (3).png"/>
          <p:cNvPicPr preferRelativeResize="0"/>
          <p:nvPr/>
        </p:nvPicPr>
        <p:blipFill rotWithShape="1">
          <a:blip r:embed="rId4">
            <a:alphaModFix/>
          </a:blip>
          <a:srcRect b="4586" l="0" r="0" t="4586"/>
          <a:stretch/>
        </p:blipFill>
        <p:spPr>
          <a:xfrm>
            <a:off x="529325" y="-471050"/>
            <a:ext cx="8179251" cy="562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6934" l="0" r="0" t="6925"/>
          <a:stretch/>
        </p:blipFill>
        <p:spPr>
          <a:xfrm>
            <a:off x="3969750" y="1969497"/>
            <a:ext cx="1204500" cy="1204500"/>
          </a:xfrm>
          <a:prstGeom prst="ellipse">
            <a:avLst/>
          </a:prstGeom>
        </p:spPr>
      </p:pic>
      <p:sp>
        <p:nvSpPr>
          <p:cNvPr id="1088" name="Google Shape;1088;p10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89" name="Google Shape;1089;p109"/>
          <p:cNvSpPr/>
          <p:nvPr/>
        </p:nvSpPr>
        <p:spPr>
          <a:xfrm rot="2080">
            <a:off x="4371150" y="2215300"/>
            <a:ext cx="495900" cy="13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0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insight/need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A rugged brown and white texture, like hundreds of tiny threads." id="1095" name="Google Shape;1095;p1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90" r="18490" t="0"/>
          <a:stretch/>
        </p:blipFill>
        <p:spPr>
          <a:xfrm>
            <a:off x="246150" y="237650"/>
            <a:ext cx="4196398" cy="4438199"/>
          </a:xfrm>
          <a:prstGeom prst="rect">
            <a:avLst/>
          </a:prstGeom>
        </p:spPr>
      </p:pic>
      <p:sp>
        <p:nvSpPr>
          <p:cNvPr id="1096" name="Google Shape;1096;p110"/>
          <p:cNvSpPr txBox="1"/>
          <p:nvPr>
            <p:ph idx="3" type="title"/>
          </p:nvPr>
        </p:nvSpPr>
        <p:spPr>
          <a:xfrm>
            <a:off x="4591800" y="907200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" sz="1800"/>
              <a:t> natural remedies/exercise are more effective than technology, which overcomplicates sleep routines</a:t>
            </a:r>
            <a:endParaRPr sz="1800"/>
          </a:p>
        </p:txBody>
      </p:sp>
      <p:sp>
        <p:nvSpPr>
          <p:cNvPr id="1097" name="Google Shape;1097;p110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98" name="Google Shape;1098;p110"/>
          <p:cNvSpPr txBox="1"/>
          <p:nvPr>
            <p:ph idx="3" type="title"/>
          </p:nvPr>
        </p:nvSpPr>
        <p:spPr>
          <a:xfrm>
            <a:off x="4591800" y="2445225"/>
            <a:ext cx="4235400" cy="197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need: </a:t>
            </a:r>
            <a:r>
              <a:rPr lang="en" sz="1800"/>
              <a:t>new habits </a:t>
            </a:r>
            <a:r>
              <a:rPr b="1" lang="en" sz="1800">
                <a:latin typeface="Urbanist"/>
                <a:ea typeface="Urbanist"/>
                <a:cs typeface="Urbanist"/>
                <a:sym typeface="Urbanist"/>
              </a:rPr>
              <a:t>need</a:t>
            </a:r>
            <a:r>
              <a:rPr lang="en" sz="1800"/>
              <a:t> at least 30 days to become routine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3" name="Google Shape;1103;p111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111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111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6" name="Google Shape;1106;p111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1107" name="Google Shape;1107;p11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08" name="Google Shape;1108;p11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09" name="Google Shape;1109;p11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11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11" name="Google Shape;1111;p111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1112" name="Google Shape;1112;p11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13" name="Google Shape;1113;p11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14" name="Google Shape;1114;p11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11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16" name="Google Shape;1116;p111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1117" name="Google Shape;1117;p11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18" name="Google Shape;1118;p11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19" name="Google Shape;1119;p11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11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21" name="Google Shape;1121;p111"/>
          <p:cNvSpPr txBox="1"/>
          <p:nvPr>
            <p:ph type="title"/>
          </p:nvPr>
        </p:nvSpPr>
        <p:spPr>
          <a:xfrm>
            <a:off x="228600" y="672300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1122" name="Google Shape;1122;p1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123" name="Google Shape;1123;p111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24" name="Google Shape;1124;p111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25" name="Google Shape;1125;p111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26" name="Google Shape;1126;p111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habits and discipline.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mportant habits and discipline surrounding sleep matters the most.</a:t>
            </a:r>
            <a:endParaRPr b="1" sz="1400"/>
          </a:p>
        </p:txBody>
      </p:sp>
      <p:sp>
        <p:nvSpPr>
          <p:cNvPr id="1127" name="Google Shape;1127;p111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consistency.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is better than optimizing every little thing.</a:t>
            </a:r>
            <a:endParaRPr/>
          </a:p>
        </p:txBody>
      </p:sp>
      <p:sp>
        <p:nvSpPr>
          <p:cNvPr id="1128" name="Google Shape;1128;p111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400">
                <a:solidFill>
                  <a:schemeClr val="dk2"/>
                </a:solidFill>
              </a:rPr>
              <a:t>external factors.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</a:t>
            </a:r>
            <a:r>
              <a:rPr lang="en"/>
              <a:t>ther factors in life general get in the way of quality sleep.</a:t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1129" name="Google Shape;112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8" y="2382863"/>
            <a:ext cx="2228625" cy="1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11" title="inverted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350" y="1801504"/>
            <a:ext cx="2228626" cy="22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11" title="image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075" y="1565813"/>
            <a:ext cx="2700000" cy="2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of beautiful young Asian woman in the morning (Provided by Getty Images)" id="919" name="Google Shape;919;p94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3255154" y="1351297"/>
            <a:ext cx="1762200" cy="18171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920" name="Google Shape;920;p94"/>
          <p:cNvSpPr txBox="1"/>
          <p:nvPr>
            <p:ph type="title"/>
          </p:nvPr>
        </p:nvSpPr>
        <p:spPr>
          <a:xfrm>
            <a:off x="812250" y="457200"/>
            <a:ext cx="39045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br>
              <a:rPr lang="en"/>
            </a:br>
            <a:r>
              <a:rPr lang="en"/>
              <a:t>the team</a:t>
            </a:r>
            <a:endParaRPr/>
          </a:p>
        </p:txBody>
      </p:sp>
      <p:sp>
        <p:nvSpPr>
          <p:cNvPr id="921" name="Google Shape;921;p94"/>
          <p:cNvSpPr txBox="1"/>
          <p:nvPr>
            <p:ph idx="6" type="subTitle"/>
          </p:nvPr>
        </p:nvSpPr>
        <p:spPr>
          <a:xfrm>
            <a:off x="3257330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8"/>
              <a:t>mill valley, ca</a:t>
            </a:r>
            <a:endParaRPr sz="1338"/>
          </a:p>
        </p:txBody>
      </p:sp>
      <p:pic>
        <p:nvPicPr>
          <p:cNvPr id="922" name="Google Shape;922;p94" title="linkedin pic.JP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16358" r="16351" t="0"/>
          <a:stretch/>
        </p:blipFill>
        <p:spPr>
          <a:xfrm>
            <a:off x="5214007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3" name="Google Shape;923;p94"/>
          <p:cNvSpPr txBox="1"/>
          <p:nvPr>
            <p:ph idx="8" type="subTitle"/>
          </p:nvPr>
        </p:nvSpPr>
        <p:spPr>
          <a:xfrm>
            <a:off x="5214074" y="3466928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jayden li</a:t>
            </a:r>
            <a:endParaRPr sz="1606"/>
          </a:p>
        </p:txBody>
      </p:sp>
      <p:sp>
        <p:nvSpPr>
          <p:cNvPr id="924" name="Google Shape;924;p94"/>
          <p:cNvSpPr txBox="1"/>
          <p:nvPr>
            <p:ph idx="9" type="subTitle"/>
          </p:nvPr>
        </p:nvSpPr>
        <p:spPr>
          <a:xfrm>
            <a:off x="5214075" y="3562086"/>
            <a:ext cx="1834500" cy="4875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‘28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san jose, ca</a:t>
            </a:r>
            <a:endParaRPr sz="1338"/>
          </a:p>
        </p:txBody>
      </p:sp>
      <p:pic>
        <p:nvPicPr>
          <p:cNvPr id="925" name="Google Shape;925;p94" title="CareerFair10.17-773.jpg"/>
          <p:cNvPicPr preferRelativeResize="0"/>
          <p:nvPr>
            <p:ph idx="13" type="pic"/>
          </p:nvPr>
        </p:nvPicPr>
        <p:blipFill rotWithShape="1">
          <a:blip r:embed="rId5">
            <a:alphaModFix/>
          </a:blip>
          <a:srcRect b="22062" l="0" r="0" t="3675"/>
          <a:stretch/>
        </p:blipFill>
        <p:spPr>
          <a:xfrm>
            <a:off x="7170752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6" name="Google Shape;926;p94"/>
          <p:cNvSpPr txBox="1"/>
          <p:nvPr>
            <p:ph idx="14" type="subTitle"/>
          </p:nvPr>
        </p:nvSpPr>
        <p:spPr>
          <a:xfrm>
            <a:off x="7170819" y="3466929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606"/>
              <a:t>giovanni long</a:t>
            </a:r>
            <a:endParaRPr sz="1606"/>
          </a:p>
        </p:txBody>
      </p:sp>
      <p:sp>
        <p:nvSpPr>
          <p:cNvPr id="927" name="Google Shape;927;p94"/>
          <p:cNvSpPr txBox="1"/>
          <p:nvPr>
            <p:ph idx="15" type="subTitle"/>
          </p:nvPr>
        </p:nvSpPr>
        <p:spPr>
          <a:xfrm>
            <a:off x="7170819" y="3562112"/>
            <a:ext cx="1834500" cy="230100"/>
          </a:xfrm>
          <a:prstGeom prst="rect">
            <a:avLst/>
          </a:prstGeom>
        </p:spPr>
        <p:txBody>
          <a:bodyPr anchorCtr="0" anchor="t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‘26</a:t>
            </a:r>
            <a:endParaRPr sz="13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2"/>
              <a:buNone/>
            </a:pPr>
            <a:r>
              <a:rPr lang="en" sz="1338"/>
              <a:t>thousand oaks, ca</a:t>
            </a:r>
            <a:endParaRPr sz="1338"/>
          </a:p>
        </p:txBody>
      </p:sp>
      <p:pic>
        <p:nvPicPr>
          <p:cNvPr id="928" name="Google Shape;928;p94" title="Mason_Le's_Headshot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0393" l="0" r="0" t="10385"/>
          <a:stretch/>
        </p:blipFill>
        <p:spPr>
          <a:xfrm>
            <a:off x="3257263" y="1351297"/>
            <a:ext cx="1834500" cy="1817100"/>
          </a:xfrm>
          <a:prstGeom prst="roundRect">
            <a:avLst>
              <a:gd fmla="val 16667" name="adj"/>
            </a:avLst>
          </a:prstGeom>
        </p:spPr>
      </p:pic>
      <p:sp>
        <p:nvSpPr>
          <p:cNvPr id="929" name="Google Shape;929;p94"/>
          <p:cNvSpPr txBox="1"/>
          <p:nvPr>
            <p:ph idx="8" type="subTitle"/>
          </p:nvPr>
        </p:nvSpPr>
        <p:spPr>
          <a:xfrm>
            <a:off x="3257330" y="3466930"/>
            <a:ext cx="1834500" cy="230100"/>
          </a:xfrm>
          <a:prstGeom prst="rect">
            <a:avLst/>
          </a:prstGeom>
        </p:spPr>
        <p:txBody>
          <a:bodyPr anchorCtr="0" anchor="b" bIns="122375" lIns="122375" spcFirstLastPara="1" rIns="122375" wrap="square" tIns="122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6"/>
              <a:t>mason le</a:t>
            </a:r>
            <a:endParaRPr sz="1606"/>
          </a:p>
        </p:txBody>
      </p:sp>
      <p:sp>
        <p:nvSpPr>
          <p:cNvPr id="930" name="Google Shape;930;p9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12"/>
          <p:cNvSpPr/>
          <p:nvPr/>
        </p:nvSpPr>
        <p:spPr>
          <a:xfrm>
            <a:off x="228609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137" name="Google Shape;1137;p112"/>
          <p:cNvGrpSpPr/>
          <p:nvPr/>
        </p:nvGrpSpPr>
        <p:grpSpPr>
          <a:xfrm rot="-5400000">
            <a:off x="2012115" y="1725986"/>
            <a:ext cx="204654" cy="205433"/>
            <a:chOff x="259788" y="1923155"/>
            <a:chExt cx="409800" cy="409800"/>
          </a:xfrm>
        </p:grpSpPr>
        <p:sp>
          <p:nvSpPr>
            <p:cNvPr id="1138" name="Google Shape;1138;p11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39" name="Google Shape;1139;p11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40" name="Google Shape;1140;p11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1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42" name="Google Shape;1142;p112"/>
          <p:cNvSpPr/>
          <p:nvPr/>
        </p:nvSpPr>
        <p:spPr>
          <a:xfrm>
            <a:off x="2422036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143" name="Google Shape;1143;p112"/>
          <p:cNvGrpSpPr/>
          <p:nvPr/>
        </p:nvGrpSpPr>
        <p:grpSpPr>
          <a:xfrm rot="-5400000">
            <a:off x="4205542" y="1725986"/>
            <a:ext cx="204654" cy="205433"/>
            <a:chOff x="259788" y="1923155"/>
            <a:chExt cx="409800" cy="409800"/>
          </a:xfrm>
        </p:grpSpPr>
        <p:sp>
          <p:nvSpPr>
            <p:cNvPr id="1144" name="Google Shape;1144;p11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45" name="Google Shape;1145;p11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46" name="Google Shape;1146;p11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11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48" name="Google Shape;1148;p112"/>
          <p:cNvSpPr/>
          <p:nvPr/>
        </p:nvSpPr>
        <p:spPr>
          <a:xfrm>
            <a:off x="6813635" y="1583400"/>
            <a:ext cx="20931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149" name="Google Shape;1149;p112"/>
          <p:cNvGrpSpPr/>
          <p:nvPr/>
        </p:nvGrpSpPr>
        <p:grpSpPr>
          <a:xfrm rot="-5400000">
            <a:off x="8589916" y="1726375"/>
            <a:ext cx="204654" cy="204654"/>
            <a:chOff x="259788" y="1923155"/>
            <a:chExt cx="409800" cy="409800"/>
          </a:xfrm>
        </p:grpSpPr>
        <p:sp>
          <p:nvSpPr>
            <p:cNvPr id="1150" name="Google Shape;1150;p11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51" name="Google Shape;1151;p11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52" name="Google Shape;1152;p11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11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54" name="Google Shape;1154;p112"/>
          <p:cNvSpPr/>
          <p:nvPr/>
        </p:nvSpPr>
        <p:spPr>
          <a:xfrm>
            <a:off x="4615424" y="1583400"/>
            <a:ext cx="2101200" cy="13596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1155" name="Google Shape;1155;p112"/>
          <p:cNvGrpSpPr/>
          <p:nvPr/>
        </p:nvGrpSpPr>
        <p:grpSpPr>
          <a:xfrm rot="-5400000">
            <a:off x="6398930" y="1725986"/>
            <a:ext cx="204654" cy="205433"/>
            <a:chOff x="259788" y="1923155"/>
            <a:chExt cx="409800" cy="409800"/>
          </a:xfrm>
        </p:grpSpPr>
        <p:sp>
          <p:nvSpPr>
            <p:cNvPr id="1156" name="Google Shape;1156;p11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157" name="Google Shape;1157;p11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1158" name="Google Shape;1158;p11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11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0" name="Google Shape;1160;p112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61" name="Google Shape;1161;p112"/>
          <p:cNvSpPr txBox="1"/>
          <p:nvPr>
            <p:ph idx="19" type="title"/>
          </p:nvPr>
        </p:nvSpPr>
        <p:spPr>
          <a:xfrm>
            <a:off x="228600" y="613525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</a:t>
            </a:r>
            <a:endParaRPr/>
          </a:p>
        </p:txBody>
      </p:sp>
      <p:sp>
        <p:nvSpPr>
          <p:cNvPr id="1162" name="Google Shape;1162;p112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63" name="Google Shape;1163;p112"/>
          <p:cNvSpPr txBox="1"/>
          <p:nvPr>
            <p:ph idx="5" type="subTitle"/>
          </p:nvPr>
        </p:nvSpPr>
        <p:spPr>
          <a:xfrm>
            <a:off x="355225" y="2161825"/>
            <a:ext cx="1919100" cy="17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narrow down our problem</a:t>
            </a:r>
            <a:endParaRPr/>
          </a:p>
        </p:txBody>
      </p:sp>
      <p:sp>
        <p:nvSpPr>
          <p:cNvPr id="1164" name="Google Shape;1164;p112"/>
          <p:cNvSpPr txBox="1"/>
          <p:nvPr>
            <p:ph idx="6" type="body"/>
          </p:nvPr>
        </p:nvSpPr>
        <p:spPr>
          <a:xfrm>
            <a:off x="373150" y="25675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willpower? what specifically about it do people struggle with</a:t>
            </a:r>
            <a:endParaRPr/>
          </a:p>
        </p:txBody>
      </p:sp>
      <p:sp>
        <p:nvSpPr>
          <p:cNvPr id="1165" name="Google Shape;1165;p112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166" name="Google Shape;1166;p112"/>
          <p:cNvSpPr txBox="1"/>
          <p:nvPr>
            <p:ph idx="8" type="subTitle"/>
          </p:nvPr>
        </p:nvSpPr>
        <p:spPr>
          <a:xfrm>
            <a:off x="2543875" y="2161825"/>
            <a:ext cx="18621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our future interviews</a:t>
            </a:r>
            <a:endParaRPr/>
          </a:p>
        </p:txBody>
      </p:sp>
      <p:sp>
        <p:nvSpPr>
          <p:cNvPr id="1167" name="Google Shape;1167;p112"/>
          <p:cNvSpPr txBox="1"/>
          <p:nvPr>
            <p:ph idx="9" type="body"/>
          </p:nvPr>
        </p:nvSpPr>
        <p:spPr>
          <a:xfrm>
            <a:off x="2575163" y="2567525"/>
            <a:ext cx="17949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 a deadline for drafting a </a:t>
            </a:r>
            <a:r>
              <a:rPr lang="en"/>
              <a:t>partnership</a:t>
            </a:r>
            <a:r>
              <a:rPr lang="en"/>
              <a:t> agreement, for example.</a:t>
            </a:r>
            <a:endParaRPr/>
          </a:p>
        </p:txBody>
      </p:sp>
      <p:sp>
        <p:nvSpPr>
          <p:cNvPr id="1168" name="Google Shape;1168;p112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69" name="Google Shape;1169;p112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with point of view</a:t>
            </a:r>
            <a:endParaRPr/>
          </a:p>
        </p:txBody>
      </p:sp>
      <p:sp>
        <p:nvSpPr>
          <p:cNvPr id="1170" name="Google Shape;1170;p112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thinking about the point of view of our users.</a:t>
            </a:r>
            <a:endParaRPr/>
          </a:p>
        </p:txBody>
      </p:sp>
      <p:sp>
        <p:nvSpPr>
          <p:cNvPr id="1171" name="Google Shape;1171;p112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172" name="Google Shape;1172;p112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</a:t>
            </a:r>
            <a:endParaRPr/>
          </a:p>
        </p:txBody>
      </p:sp>
      <p:sp>
        <p:nvSpPr>
          <p:cNvPr id="1173" name="Google Shape;1173;p112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</a:t>
            </a:r>
            <a:r>
              <a:rPr lang="en"/>
              <a:t>reate specific hmw’s for each point of views</a:t>
            </a:r>
            <a:endParaRPr/>
          </a:p>
        </p:txBody>
      </p:sp>
      <p:sp>
        <p:nvSpPr>
          <p:cNvPr id="1174" name="Google Shape;1174;p11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3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0" name="Google Shape;1180;p113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1182" name="Google Shape;1182;p113" title="linkedin pic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358" r="16351" t="0"/>
          <a:stretch/>
        </p:blipFill>
        <p:spPr>
          <a:xfrm>
            <a:off x="4403920" y="2429247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3" name="Google Shape;1183;p113" title="CareerFair10.17-773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2062" l="0" r="0" t="3675"/>
          <a:stretch/>
        </p:blipFill>
        <p:spPr>
          <a:xfrm>
            <a:off x="5896802" y="290447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84" name="Google Shape;1184;p113" title="Mason_Le's_Headshot.pn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393" l="0" r="0" t="10385"/>
          <a:stretch/>
        </p:blipFill>
        <p:spPr>
          <a:xfrm>
            <a:off x="1822600" y="2707822"/>
            <a:ext cx="1834500" cy="181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"/>
          <p:cNvSpPr txBox="1"/>
          <p:nvPr>
            <p:ph type="title"/>
          </p:nvPr>
        </p:nvSpPr>
        <p:spPr>
          <a:xfrm>
            <a:off x="228600" y="704098"/>
            <a:ext cx="3655800" cy="1859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omain selection: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designing for well-being (sleep!)</a:t>
            </a:r>
            <a:endParaRPr sz="3400"/>
          </a:p>
        </p:txBody>
      </p:sp>
      <p:sp>
        <p:nvSpPr>
          <p:cNvPr id="936" name="Google Shape;936;p95"/>
          <p:cNvSpPr txBox="1"/>
          <p:nvPr>
            <p:ph idx="1" type="subTitle"/>
          </p:nvPr>
        </p:nvSpPr>
        <p:spPr>
          <a:xfrm>
            <a:off x="4525075" y="457200"/>
            <a:ext cx="3926400" cy="388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we all like to sleep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sleep is important for your health. SUPER!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many adults struggle getting enough sleep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37" name="Google Shape;937;p9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43" name="Google Shape;943;p96"/>
          <p:cNvSpPr txBox="1"/>
          <p:nvPr>
            <p:ph type="title"/>
          </p:nvPr>
        </p:nvSpPr>
        <p:spPr>
          <a:xfrm>
            <a:off x="320625" y="577948"/>
            <a:ext cx="3655800" cy="112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participants</a:t>
            </a:r>
            <a:endParaRPr sz="3600"/>
          </a:p>
        </p:txBody>
      </p:sp>
      <p:sp>
        <p:nvSpPr>
          <p:cNvPr id="944" name="Google Shape;944;p96"/>
          <p:cNvSpPr txBox="1"/>
          <p:nvPr>
            <p:ph idx="1" type="subTitle"/>
          </p:nvPr>
        </p:nvSpPr>
        <p:spPr>
          <a:xfrm>
            <a:off x="4525075" y="457200"/>
            <a:ext cx="3926400" cy="388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n</a:t>
            </a:r>
            <a:r>
              <a:rPr lang="en" sz="2400">
                <a:solidFill>
                  <a:schemeClr val="dk2"/>
                </a:solidFill>
              </a:rPr>
              <a:t>on ucsb students (different views from us)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s</a:t>
            </a:r>
            <a:r>
              <a:rPr lang="en" sz="2400">
                <a:solidFill>
                  <a:schemeClr val="dk2"/>
                </a:solidFill>
              </a:rPr>
              <a:t>leep experts!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en" sz="2400">
                <a:solidFill>
                  <a:schemeClr val="dk2"/>
                </a:solidFill>
              </a:rPr>
              <a:t>n</a:t>
            </a:r>
            <a:r>
              <a:rPr lang="en" sz="2400">
                <a:solidFill>
                  <a:schemeClr val="dk2"/>
                </a:solidFill>
              </a:rPr>
              <a:t>on sleepers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7"/>
          <p:cNvSpPr/>
          <p:nvPr/>
        </p:nvSpPr>
        <p:spPr>
          <a:xfrm>
            <a:off x="13263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0" name="Google Shape;950;p97"/>
          <p:cNvSpPr/>
          <p:nvPr/>
        </p:nvSpPr>
        <p:spPr>
          <a:xfrm>
            <a:off x="57165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1" name="Google Shape;951;p97"/>
          <p:cNvSpPr/>
          <p:nvPr/>
        </p:nvSpPr>
        <p:spPr>
          <a:xfrm>
            <a:off x="3521400" y="1672025"/>
            <a:ext cx="2101200" cy="27807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2" name="Google Shape;952;p9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953" name="Google Shape;953;p97" title="Screenshot 2026-01-22 at 6.43.27 PM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2390" l="0" r="0" t="2390"/>
          <a:stretch/>
        </p:blipFill>
        <p:spPr>
          <a:xfrm>
            <a:off x="15244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54" name="Google Shape;954;p97"/>
          <p:cNvSpPr txBox="1"/>
          <p:nvPr>
            <p:ph idx="5" type="subTitle"/>
          </p:nvPr>
        </p:nvSpPr>
        <p:spPr>
          <a:xfrm>
            <a:off x="1524400" y="2644790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ohn sleep</a:t>
            </a:r>
            <a:endParaRPr/>
          </a:p>
        </p:txBody>
      </p:sp>
      <p:sp>
        <p:nvSpPr>
          <p:cNvPr id="955" name="Google Shape;955;p97"/>
          <p:cNvSpPr txBox="1"/>
          <p:nvPr>
            <p:ph idx="6" type="subTitle"/>
          </p:nvPr>
        </p:nvSpPr>
        <p:spPr>
          <a:xfrm>
            <a:off x="1524400" y="2873401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leep expert</a:t>
            </a:r>
            <a:endParaRPr/>
          </a:p>
        </p:txBody>
      </p:sp>
      <p:sp>
        <p:nvSpPr>
          <p:cNvPr id="956" name="Google Shape;956;p97"/>
          <p:cNvSpPr txBox="1"/>
          <p:nvPr>
            <p:ph idx="7" type="body"/>
          </p:nvPr>
        </p:nvSpPr>
        <p:spPr>
          <a:xfrm>
            <a:off x="15244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worker at an anonymous </a:t>
            </a:r>
            <a:r>
              <a:rPr lang="en"/>
              <a:t>mattress</a:t>
            </a:r>
            <a:r>
              <a:rPr lang="en"/>
              <a:t> store! </a:t>
            </a:r>
            <a:r>
              <a:rPr lang="en"/>
              <a:t>well-trained</a:t>
            </a:r>
            <a:r>
              <a:rPr lang="en"/>
              <a:t> within the world of mattresses and sleeping (went to sleep information trainings)</a:t>
            </a:r>
            <a:endParaRPr/>
          </a:p>
        </p:txBody>
      </p:sp>
      <p:pic>
        <p:nvPicPr>
          <p:cNvPr id="957" name="Google Shape;957;p97"/>
          <p:cNvPicPr preferRelativeResize="0"/>
          <p:nvPr>
            <p:ph idx="8" type="pic"/>
          </p:nvPr>
        </p:nvPicPr>
        <p:blipFill rotWithShape="1">
          <a:blip r:embed="rId4">
            <a:alphaModFix/>
          </a:blip>
          <a:srcRect b="5626" l="0" r="0" t="5626"/>
          <a:stretch/>
        </p:blipFill>
        <p:spPr>
          <a:xfrm>
            <a:off x="59146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58" name="Google Shape;958;p97"/>
          <p:cNvSpPr txBox="1"/>
          <p:nvPr>
            <p:ph idx="9" type="subTitle"/>
          </p:nvPr>
        </p:nvSpPr>
        <p:spPr>
          <a:xfrm>
            <a:off x="5914600" y="2644795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buddha</a:t>
            </a:r>
            <a:endParaRPr/>
          </a:p>
        </p:txBody>
      </p:sp>
      <p:sp>
        <p:nvSpPr>
          <p:cNvPr id="959" name="Google Shape;959;p97"/>
          <p:cNvSpPr txBox="1"/>
          <p:nvPr>
            <p:ph idx="13" type="subTitle"/>
          </p:nvPr>
        </p:nvSpPr>
        <p:spPr>
          <a:xfrm>
            <a:off x="59146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 </a:t>
            </a:r>
            <a:r>
              <a:rPr lang="en"/>
              <a:t>psychologist</a:t>
            </a:r>
            <a:endParaRPr/>
          </a:p>
        </p:txBody>
      </p:sp>
      <p:sp>
        <p:nvSpPr>
          <p:cNvPr id="960" name="Google Shape;960;p97"/>
          <p:cNvSpPr txBox="1"/>
          <p:nvPr>
            <p:ph idx="14" type="body"/>
          </p:nvPr>
        </p:nvSpPr>
        <p:spPr>
          <a:xfrm>
            <a:off x="5914600" y="3251425"/>
            <a:ext cx="17415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</a:t>
            </a:r>
            <a:r>
              <a:rPr lang="en"/>
              <a:t>rite a brief bio mentioning their background, area of expertise, and what their role in this partnership will be.</a:t>
            </a:r>
            <a:endParaRPr/>
          </a:p>
        </p:txBody>
      </p:sp>
      <p:pic>
        <p:nvPicPr>
          <p:cNvPr id="961" name="Google Shape;961;p97" title="Gemini_Generated_Image_jwxlehjwxlehjwxl.png"/>
          <p:cNvPicPr preferRelativeResize="0"/>
          <p:nvPr>
            <p:ph idx="15" type="pic"/>
          </p:nvPr>
        </p:nvPicPr>
        <p:blipFill rotWithShape="1">
          <a:blip r:embed="rId5">
            <a:alphaModFix/>
          </a:blip>
          <a:srcRect b="0" l="1465" r="1465" t="0"/>
          <a:stretch/>
        </p:blipFill>
        <p:spPr>
          <a:xfrm>
            <a:off x="3719500" y="1896600"/>
            <a:ext cx="665400" cy="685500"/>
          </a:xfrm>
          <a:prstGeom prst="roundRect">
            <a:avLst>
              <a:gd fmla="val 16667" name="adj"/>
            </a:avLst>
          </a:prstGeom>
        </p:spPr>
      </p:pic>
      <p:sp>
        <p:nvSpPr>
          <p:cNvPr id="962" name="Google Shape;962;p97"/>
          <p:cNvSpPr txBox="1"/>
          <p:nvPr>
            <p:ph idx="16" type="subTitle"/>
          </p:nvPr>
        </p:nvSpPr>
        <p:spPr>
          <a:xfrm>
            <a:off x="3719500" y="2644795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</a:t>
            </a:r>
            <a:endParaRPr/>
          </a:p>
        </p:txBody>
      </p:sp>
      <p:sp>
        <p:nvSpPr>
          <p:cNvPr id="963" name="Google Shape;963;p97"/>
          <p:cNvSpPr txBox="1"/>
          <p:nvPr>
            <p:ph idx="17" type="subTitle"/>
          </p:nvPr>
        </p:nvSpPr>
        <p:spPr>
          <a:xfrm>
            <a:off x="3719500" y="2873401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insomniac</a:t>
            </a:r>
            <a:endParaRPr/>
          </a:p>
        </p:txBody>
      </p:sp>
      <p:sp>
        <p:nvSpPr>
          <p:cNvPr id="964" name="Google Shape;964;p97"/>
          <p:cNvSpPr txBox="1"/>
          <p:nvPr>
            <p:ph idx="18" type="body"/>
          </p:nvPr>
        </p:nvSpPr>
        <p:spPr>
          <a:xfrm>
            <a:off x="3699100" y="3170575"/>
            <a:ext cx="1761900" cy="1126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an anxious, data-driven perfectionist, needs a sleep routine that distracts its active brain without judging their performance, so that it can let go of the day without feeling out of control</a:t>
            </a:r>
            <a:endParaRPr/>
          </a:p>
        </p:txBody>
      </p:sp>
      <p:sp>
        <p:nvSpPr>
          <p:cNvPr id="965" name="Google Shape;965;p97"/>
          <p:cNvSpPr txBox="1"/>
          <p:nvPr>
            <p:ph idx="4294967295" type="title"/>
          </p:nvPr>
        </p:nvSpPr>
        <p:spPr>
          <a:xfrm>
            <a:off x="320625" y="577950"/>
            <a:ext cx="53421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 participants</a:t>
            </a:r>
            <a:endParaRPr sz="3600"/>
          </a:p>
        </p:txBody>
      </p:sp>
      <p:sp>
        <p:nvSpPr>
          <p:cNvPr id="966" name="Google Shape;966;p97"/>
          <p:cNvSpPr/>
          <p:nvPr/>
        </p:nvSpPr>
        <p:spPr>
          <a:xfrm rot="-708655">
            <a:off x="1702167" y="2134884"/>
            <a:ext cx="296068" cy="8643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7" name="Google Shape;967;p97"/>
          <p:cNvSpPr/>
          <p:nvPr/>
        </p:nvSpPr>
        <p:spPr>
          <a:xfrm>
            <a:off x="6106167" y="2060119"/>
            <a:ext cx="296100" cy="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8" name="Google Shape;968;p97"/>
          <p:cNvSpPr/>
          <p:nvPr/>
        </p:nvSpPr>
        <p:spPr>
          <a:xfrm>
            <a:off x="3904142" y="2131569"/>
            <a:ext cx="296100" cy="86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973" name="Google Shape;973;p98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8"/>
          <p:cNvSpPr txBox="1"/>
          <p:nvPr>
            <p:ph type="title"/>
          </p:nvPr>
        </p:nvSpPr>
        <p:spPr>
          <a:xfrm>
            <a:off x="340900" y="3436350"/>
            <a:ext cx="38283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walk</a:t>
            </a:r>
            <a:r>
              <a:rPr lang="en" sz="1800">
                <a:solidFill>
                  <a:schemeClr val="accent3"/>
                </a:solidFill>
              </a:rPr>
              <a:t> me through your sleep routine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975" name="Google Shape;975;p9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976" name="Google Shape;976;p98"/>
          <p:cNvSpPr txBox="1"/>
          <p:nvPr>
            <p:ph idx="4294967295" type="title"/>
          </p:nvPr>
        </p:nvSpPr>
        <p:spPr>
          <a:xfrm>
            <a:off x="2250600" y="1973188"/>
            <a:ext cx="45489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</a:t>
            </a:r>
            <a:r>
              <a:rPr lang="en" sz="3600"/>
              <a:t>hat we asked them!</a:t>
            </a:r>
            <a:endParaRPr sz="3600"/>
          </a:p>
        </p:txBody>
      </p:sp>
      <p:sp>
        <p:nvSpPr>
          <p:cNvPr id="977" name="Google Shape;977;p98"/>
          <p:cNvSpPr txBox="1"/>
          <p:nvPr>
            <p:ph type="title"/>
          </p:nvPr>
        </p:nvSpPr>
        <p:spPr>
          <a:xfrm>
            <a:off x="-473450" y="334225"/>
            <a:ext cx="5457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walk</a:t>
            </a:r>
            <a:r>
              <a:rPr lang="en" sz="1800">
                <a:solidFill>
                  <a:schemeClr val="accent3"/>
                </a:solidFill>
              </a:rPr>
              <a:t> me through a night where 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you struggled to sleep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978" name="Google Shape;978;p98"/>
          <p:cNvSpPr txBox="1"/>
          <p:nvPr>
            <p:ph type="title"/>
          </p:nvPr>
        </p:nvSpPr>
        <p:spPr>
          <a:xfrm>
            <a:off x="3260850" y="3614650"/>
            <a:ext cx="5457000" cy="47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what signals to your body </a:t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that it is time to rest?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979" name="Google Shape;979;p98"/>
          <p:cNvSpPr txBox="1"/>
          <p:nvPr>
            <p:ph type="title"/>
          </p:nvPr>
        </p:nvSpPr>
        <p:spPr>
          <a:xfrm>
            <a:off x="232150" y="1354200"/>
            <a:ext cx="63852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environment? complete darkness, </a:t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silence, or temperature?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980" name="Google Shape;980;p98"/>
          <p:cNvSpPr txBox="1"/>
          <p:nvPr>
            <p:ph type="title"/>
          </p:nvPr>
        </p:nvSpPr>
        <p:spPr>
          <a:xfrm>
            <a:off x="1247250" y="2702700"/>
            <a:ext cx="9144000" cy="54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do you feel in control of your sleep schedule, or </a:t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does it feel dictated by external factors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981" name="Google Shape;981;p98"/>
          <p:cNvSpPr txBox="1"/>
          <p:nvPr>
            <p:ph type="title"/>
          </p:nvPr>
        </p:nvSpPr>
        <p:spPr>
          <a:xfrm>
            <a:off x="4899900" y="526800"/>
            <a:ext cx="3828300" cy="82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is a piece of 'common knowledge' about sleep that simply doesn't work for you?</a:t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9"/>
          <p:cNvSpPr/>
          <p:nvPr/>
        </p:nvSpPr>
        <p:spPr>
          <a:xfrm>
            <a:off x="5691950" y="22912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87" name="Google Shape;987;p99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ur participants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9"/>
          <p:cNvSpPr txBox="1"/>
          <p:nvPr>
            <p:ph type="title"/>
          </p:nvPr>
        </p:nvSpPr>
        <p:spPr>
          <a:xfrm>
            <a:off x="238800" y="573550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sleep</a:t>
            </a:r>
            <a:endParaRPr/>
          </a:p>
        </p:txBody>
      </p:sp>
      <p:sp>
        <p:nvSpPr>
          <p:cNvPr id="989" name="Google Shape;989;p9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pic>
        <p:nvPicPr>
          <p:cNvPr id="990" name="Google Shape;990;p99" title="Screenshot 2026-01-22 at 6.43.27 PM.png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789" l="0" r="0" t="3789"/>
          <a:stretch/>
        </p:blipFill>
        <p:spPr>
          <a:xfrm>
            <a:off x="3524650" y="2429225"/>
            <a:ext cx="1885500" cy="1885500"/>
          </a:xfrm>
          <a:prstGeom prst="ellipse">
            <a:avLst/>
          </a:prstGeom>
        </p:spPr>
      </p:pic>
      <p:sp>
        <p:nvSpPr>
          <p:cNvPr id="991" name="Google Shape;991;p99"/>
          <p:cNvSpPr txBox="1"/>
          <p:nvPr>
            <p:ph idx="6" type="body"/>
          </p:nvPr>
        </p:nvSpPr>
        <p:spPr>
          <a:xfrm>
            <a:off x="5871500" y="2600825"/>
            <a:ext cx="2864700" cy="1542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occupation</a:t>
            </a:r>
            <a:r>
              <a:rPr b="1" lang="en" sz="1800"/>
              <a:t>:</a:t>
            </a:r>
            <a:r>
              <a:rPr lang="en" sz="1800"/>
              <a:t> </a:t>
            </a:r>
            <a:r>
              <a:rPr lang="en" sz="1800"/>
              <a:t>s</a:t>
            </a:r>
            <a:r>
              <a:rPr lang="en" sz="1800"/>
              <a:t>leep expert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interview length:</a:t>
            </a:r>
            <a:r>
              <a:rPr lang="en" sz="1800"/>
              <a:t> 35 mins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location:</a:t>
            </a:r>
            <a:r>
              <a:rPr lang="en" sz="1800"/>
              <a:t> </a:t>
            </a:r>
            <a:r>
              <a:rPr lang="en" sz="1800"/>
              <a:t>h</a:t>
            </a:r>
            <a:r>
              <a:rPr lang="en" sz="1800"/>
              <a:t>is place of work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2" name="Google Shape;992;p99"/>
          <p:cNvSpPr txBox="1"/>
          <p:nvPr>
            <p:ph idx="8" type="subTitle"/>
          </p:nvPr>
        </p:nvSpPr>
        <p:spPr>
          <a:xfrm>
            <a:off x="238800" y="2230657"/>
            <a:ext cx="2824500" cy="22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if i wake up in the middle of the night, it's because my sweet tooth is after me and i have to go get a cookie. and that's probably not recommended, but that's what i do”</a:t>
            </a:r>
            <a:endParaRPr/>
          </a:p>
        </p:txBody>
      </p:sp>
      <p:sp>
        <p:nvSpPr>
          <p:cNvPr id="993" name="Google Shape;993;p99"/>
          <p:cNvSpPr/>
          <p:nvPr/>
        </p:nvSpPr>
        <p:spPr>
          <a:xfrm rot="-707777">
            <a:off x="4079253" y="3071545"/>
            <a:ext cx="776295" cy="23205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998" name="Google Shape;998;p100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00" title="john sleep empathy 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-668338"/>
            <a:ext cx="8248448" cy="601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00" title="Screenshot 2026-01-22 at 6.42.50 PM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553" r="553" t="0"/>
          <a:stretch/>
        </p:blipFill>
        <p:spPr>
          <a:xfrm>
            <a:off x="3969750" y="1969509"/>
            <a:ext cx="1204500" cy="1204500"/>
          </a:xfrm>
          <a:prstGeom prst="ellipse">
            <a:avLst/>
          </a:prstGeom>
        </p:spPr>
      </p:pic>
      <p:sp>
        <p:nvSpPr>
          <p:cNvPr id="1001" name="Google Shape;1001;p10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02" name="Google Shape;1002;p100"/>
          <p:cNvSpPr/>
          <p:nvPr/>
        </p:nvSpPr>
        <p:spPr>
          <a:xfrm rot="-708655">
            <a:off x="4470917" y="2335859"/>
            <a:ext cx="296068" cy="8643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1007" name="Google Shape;1007;p101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1" title="SA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14" y="-797961"/>
            <a:ext cx="8603776" cy="62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1" title="Screenshot 2026-01-22 at 6.42.50 PM.png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553" r="553" t="0"/>
          <a:stretch/>
        </p:blipFill>
        <p:spPr>
          <a:xfrm>
            <a:off x="3969750" y="1969497"/>
            <a:ext cx="1204500" cy="1204500"/>
          </a:xfrm>
          <a:prstGeom prst="ellipse">
            <a:avLst/>
          </a:prstGeom>
        </p:spPr>
      </p:pic>
      <p:sp>
        <p:nvSpPr>
          <p:cNvPr id="1010" name="Google Shape;1010;p10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404 sleep not found</a:t>
            </a:r>
            <a:endParaRPr/>
          </a:p>
        </p:txBody>
      </p:sp>
      <p:sp>
        <p:nvSpPr>
          <p:cNvPr id="1011" name="Google Shape;1011;p101"/>
          <p:cNvSpPr/>
          <p:nvPr/>
        </p:nvSpPr>
        <p:spPr>
          <a:xfrm rot="-708655">
            <a:off x="4470917" y="2328484"/>
            <a:ext cx="296068" cy="8643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